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94D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47819E32-5BE6-4CB6-A8E5-D01F97BD84CA}" type="datetimeFigureOut">
              <a:rPr lang="pl-PL" smtClean="0"/>
              <a:t>2020-03-25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ADAB47F-F619-4A99-A0F9-E167B8FA3126}"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7819E32-5BE6-4CB6-A8E5-D01F97BD84CA}" type="datetimeFigureOut">
              <a:rPr lang="pl-PL" smtClean="0"/>
              <a:t>2020-03-25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ADAB47F-F619-4A99-A0F9-E167B8FA312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7819E32-5BE6-4CB6-A8E5-D01F97BD84CA}" type="datetimeFigureOut">
              <a:rPr lang="pl-PL" smtClean="0"/>
              <a:t>2020-03-25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ADAB47F-F619-4A99-A0F9-E167B8FA3126}"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7819E32-5BE6-4CB6-A8E5-D01F97BD84CA}" type="datetimeFigureOut">
              <a:rPr lang="pl-PL" smtClean="0"/>
              <a:t>2020-03-25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ADAB47F-F619-4A99-A0F9-E167B8FA3126}"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47819E32-5BE6-4CB6-A8E5-D01F97BD84CA}" type="datetimeFigureOut">
              <a:rPr lang="pl-PL" smtClean="0"/>
              <a:t>2020-03-25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ADAB47F-F619-4A99-A0F9-E167B8FA3126}"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47819E32-5BE6-4CB6-A8E5-D01F97BD84CA}" type="datetimeFigureOut">
              <a:rPr lang="pl-PL" smtClean="0"/>
              <a:t>2020-03-25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ADAB47F-F619-4A99-A0F9-E167B8FA3126}"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47819E32-5BE6-4CB6-A8E5-D01F97BD84CA}" type="datetimeFigureOut">
              <a:rPr lang="pl-PL" smtClean="0"/>
              <a:t>2020-03-25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4ADAB47F-F619-4A99-A0F9-E167B8FA3126}"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47819E32-5BE6-4CB6-A8E5-D01F97BD84CA}" type="datetimeFigureOut">
              <a:rPr lang="pl-PL" smtClean="0"/>
              <a:t>2020-03-25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4ADAB47F-F619-4A99-A0F9-E167B8FA3126}"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7819E32-5BE6-4CB6-A8E5-D01F97BD84CA}" type="datetimeFigureOut">
              <a:rPr lang="pl-PL" smtClean="0"/>
              <a:t>2020-03-25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4ADAB47F-F619-4A99-A0F9-E167B8FA3126}"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7819E32-5BE6-4CB6-A8E5-D01F97BD84CA}" type="datetimeFigureOut">
              <a:rPr lang="pl-PL" smtClean="0"/>
              <a:t>2020-03-25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ADAB47F-F619-4A99-A0F9-E167B8FA3126}"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7819E32-5BE6-4CB6-A8E5-D01F97BD84CA}" type="datetimeFigureOut">
              <a:rPr lang="pl-PL" smtClean="0"/>
              <a:t>2020-03-25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ADAB47F-F619-4A99-A0F9-E167B8FA3126}"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6000"/>
            <a:lum/>
          </a:blip>
          <a:srcRect/>
          <a:tile tx="0" ty="0" sx="100000" sy="100000" flip="none" algn="tl"/>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19E32-5BE6-4CB6-A8E5-D01F97BD84CA}" type="datetimeFigureOut">
              <a:rPr lang="pl-PL" smtClean="0"/>
              <a:t>2020-03-25</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DAB47F-F619-4A99-A0F9-E167B8FA3126}"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30BVfTvlsrE"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6000"/>
            <a:lum/>
          </a:blip>
          <a:srcRect/>
          <a:tile tx="0" ty="0" sx="100000" sy="100000" flip="none" algn="tl"/>
        </a:blipFill>
        <a:effectLst/>
      </p:bgPr>
    </p:bg>
    <p:spTree>
      <p:nvGrpSpPr>
        <p:cNvPr id="1" name=""/>
        <p:cNvGrpSpPr/>
        <p:nvPr/>
      </p:nvGrpSpPr>
      <p:grpSpPr>
        <a:xfrm>
          <a:off x="0" y="0"/>
          <a:ext cx="0" cy="0"/>
          <a:chOff x="0" y="0"/>
          <a:chExt cx="0" cy="0"/>
        </a:xfrm>
      </p:grpSpPr>
      <p:sp>
        <p:nvSpPr>
          <p:cNvPr id="1026" name="Oval 2"/>
          <p:cNvSpPr>
            <a:spLocks noChangeArrowheads="1"/>
          </p:cNvSpPr>
          <p:nvPr/>
        </p:nvSpPr>
        <p:spPr bwMode="auto">
          <a:xfrm>
            <a:off x="2643174" y="1714488"/>
            <a:ext cx="3857652" cy="3357586"/>
          </a:xfrm>
          <a:prstGeom prst="ellipse">
            <a:avLst/>
          </a:prstGeom>
          <a:solidFill>
            <a:srgbClr val="C294DC"/>
          </a:solidFill>
          <a:ln w="38100">
            <a:solidFill>
              <a:srgbClr val="F2F2F2"/>
            </a:solidFill>
            <a:round/>
            <a:headEnd/>
            <a:tailEnd/>
          </a:ln>
          <a:effectLst>
            <a:outerShdw dist="28398" dir="3806097"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pl-PL" sz="1800" b="0" i="0" u="none" strike="noStrike" cap="none" normalizeH="0" baseline="0" dirty="0" smtClean="0">
              <a:ln>
                <a:noFill/>
              </a:ln>
              <a:solidFill>
                <a:srgbClr val="FF33CC"/>
              </a:solidFill>
              <a:effectLst/>
              <a:latin typeface="Gill Sans Ultra Bold" pitchFamily="34" charset="-18"/>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pl-PL" sz="2000" b="0" i="0" u="none" strike="noStrike" cap="none" normalizeH="0" baseline="0" dirty="0" smtClean="0">
                <a:ln>
                  <a:noFill/>
                </a:ln>
                <a:solidFill>
                  <a:schemeClr val="tx1">
                    <a:lumMod val="75000"/>
                    <a:lumOff val="25000"/>
                  </a:schemeClr>
                </a:solidFill>
                <a:effectLst/>
                <a:latin typeface="Gill Sans Ultra Bold" pitchFamily="34" charset="-18"/>
                <a:cs typeface="Arial" pitchFamily="34" charset="0"/>
              </a:rPr>
              <a:t>TERAPIA INTEGRACJI SENSORYCZNEJ W DOMU</a:t>
            </a:r>
            <a:endParaRPr kumimoji="0" lang="pl-PL" sz="2000" b="0" i="0" u="none" strike="noStrike" cap="none" normalizeH="0" baseline="0" dirty="0" smtClean="0">
              <a:ln>
                <a:noFill/>
              </a:ln>
              <a:solidFill>
                <a:schemeClr val="tx1">
                  <a:lumMod val="75000"/>
                  <a:lumOff val="25000"/>
                </a:schemeClr>
              </a:solidFill>
              <a:effectLst/>
              <a:latin typeface="Gill Sans Ultra Bold" pitchFamily="34" charset="-18"/>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pl-P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pole tekstowe 7"/>
          <p:cNvSpPr txBox="1"/>
          <p:nvPr/>
        </p:nvSpPr>
        <p:spPr>
          <a:xfrm>
            <a:off x="3071802" y="5286388"/>
            <a:ext cx="3214710" cy="1323439"/>
          </a:xfrm>
          <a:prstGeom prst="rect">
            <a:avLst/>
          </a:prstGeom>
          <a:noFill/>
        </p:spPr>
        <p:txBody>
          <a:bodyPr wrap="square" rtlCol="0">
            <a:spAutoFit/>
          </a:bodyPr>
          <a:lstStyle/>
          <a:p>
            <a:pPr algn="ctr"/>
            <a:r>
              <a:rPr lang="pl-PL" sz="2000" b="1" dirty="0" smtClean="0">
                <a:latin typeface="Chiller" pitchFamily="82" charset="0"/>
              </a:rPr>
              <a:t>NIKOLA MAZUR</a:t>
            </a:r>
          </a:p>
          <a:p>
            <a:pPr algn="ctr"/>
            <a:r>
              <a:rPr lang="pl-PL" sz="2000" b="1" dirty="0" smtClean="0">
                <a:latin typeface="Chiller" pitchFamily="82" charset="0"/>
              </a:rPr>
              <a:t>MGR FIZJOTERAPII</a:t>
            </a:r>
          </a:p>
          <a:p>
            <a:pPr algn="ctr"/>
            <a:r>
              <a:rPr lang="pl-PL" sz="2000" b="1" dirty="0" smtClean="0">
                <a:latin typeface="Chiller" pitchFamily="82" charset="0"/>
              </a:rPr>
              <a:t>TERAPEUTA INTEGRACJI SENSORYCZNEJ</a:t>
            </a:r>
            <a:endParaRPr lang="pl-PL" sz="2000" b="1" dirty="0">
              <a:latin typeface="Chiller"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latin typeface="Gill Sans Ultra Bold" pitchFamily="34" charset="-18"/>
              </a:rPr>
              <a:t>KONTROLA POSTAWY</a:t>
            </a:r>
            <a:endParaRPr lang="pl-PL" dirty="0"/>
          </a:p>
        </p:txBody>
      </p:sp>
      <p:sp>
        <p:nvSpPr>
          <p:cNvPr id="3" name="Symbol zastępczy zawartości 2"/>
          <p:cNvSpPr>
            <a:spLocks noGrp="1"/>
          </p:cNvSpPr>
          <p:nvPr>
            <p:ph idx="1"/>
          </p:nvPr>
        </p:nvSpPr>
        <p:spPr/>
        <p:txBody>
          <a:bodyPr>
            <a:normAutofit/>
          </a:bodyPr>
          <a:lstStyle/>
          <a:p>
            <a:pPr>
              <a:buBlip>
                <a:blip r:embed="rId2"/>
              </a:buBlip>
            </a:pPr>
            <a:r>
              <a:rPr lang="pl-PL" sz="2000" b="1" dirty="0" smtClean="0"/>
              <a:t>„Kołyska” – </a:t>
            </a:r>
            <a:r>
              <a:rPr lang="pl-PL" sz="2000" dirty="0" smtClean="0"/>
              <a:t>Dziecko leży na podłodze na plecach. Prosimy dziecko aby podkurczając nogi i chowając głowę w kolana, kołysało się szerokim ruchem od głowy do pośladków. W kolejnym etapie ćwiczenia prosimy dziecko o turlanie się również na boki ( tocząc się po podłodze jak jajko)</a:t>
            </a:r>
          </a:p>
          <a:p>
            <a:pPr>
              <a:buBlip>
                <a:blip r:embed="rId2"/>
              </a:buBlip>
            </a:pPr>
            <a:r>
              <a:rPr lang="pl-PL" sz="2000" b="1" dirty="0" smtClean="0"/>
              <a:t>„Przechodzenie pod przeszkodą” – </a:t>
            </a:r>
            <a:r>
              <a:rPr lang="pl-PL" sz="2000" dirty="0" smtClean="0"/>
              <a:t>na niedużej wysokości naciągamy sznurek/linę/szalik ( np. pomiędzy krzesłami). Zadaniem dziecka jest przejść w pozycji „kraba” (kolana zgięta, tułów oparty na dłoniach, głowa zwrócona do góry) pod przeszkodą tak aby jej nie dotknąć. Podobny sposób poruszania możemy też utrudnić dodając woreczek z grochem lub fasolą umieszczonym na brzuchu.</a:t>
            </a:r>
            <a:endParaRPr lang="pl-PL" sz="20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latin typeface="Gill Sans Ultra Bold" pitchFamily="34" charset="-18"/>
              </a:rPr>
              <a:t>UKŁAD PRZEDSIONKOWY</a:t>
            </a:r>
            <a:endParaRPr lang="pl-PL" dirty="0"/>
          </a:p>
        </p:txBody>
      </p:sp>
      <p:sp>
        <p:nvSpPr>
          <p:cNvPr id="3" name="Symbol zastępczy zawartości 2"/>
          <p:cNvSpPr>
            <a:spLocks noGrp="1"/>
          </p:cNvSpPr>
          <p:nvPr>
            <p:ph idx="1"/>
          </p:nvPr>
        </p:nvSpPr>
        <p:spPr/>
        <p:txBody>
          <a:bodyPr>
            <a:normAutofit/>
          </a:bodyPr>
          <a:lstStyle/>
          <a:p>
            <a:pPr>
              <a:buBlip>
                <a:blip r:embed="rId2"/>
              </a:buBlip>
            </a:pPr>
            <a:r>
              <a:rPr lang="pl-PL" sz="2000" b="1" dirty="0" smtClean="0"/>
              <a:t>„Bujanie w kocu” </a:t>
            </a:r>
            <a:r>
              <a:rPr lang="pl-PL" sz="2000" dirty="0" smtClean="0"/>
              <a:t>– jeżeli są dostępne 2 osoby dorosłe, możemy bujać dziecko w kocu, zachęcając je do koncentrowania wzroku na osobie stojącej twarzą do dziecka. Może ona robić różne dziwne miny, imitować dźwięki z przesadną ekspresją ust, a zadaniem dziecka będzie odtwarzanie takich samych min, dźwięków itp.</a:t>
            </a:r>
          </a:p>
          <a:p>
            <a:pPr>
              <a:buBlip>
                <a:blip r:embed="rId2"/>
              </a:buBlip>
            </a:pPr>
            <a:r>
              <a:rPr lang="pl-PL" sz="2000" b="1" dirty="0" smtClean="0"/>
              <a:t>„Karuzela”- </a:t>
            </a:r>
            <a:r>
              <a:rPr lang="pl-PL" sz="2000" dirty="0" smtClean="0"/>
              <a:t>Do tej zabawy możemy wykorzystać kręcony fotel. Dziecko siada na nim, a rodzic nim kręci, np. dwa – trzy obroty. Po rotacji zatrzymujemy dziecko. Jego zadaniem jest skoncentrować wzrok na punkcie prezentowanym przez rodzica.  W zależności od wieku dziecka mogą do być ilustracje zwierząt, kolorowe karty, </a:t>
            </a:r>
            <a:r>
              <a:rPr lang="pl-PL" sz="2000" dirty="0" smtClean="0"/>
              <a:t>karty</a:t>
            </a:r>
            <a:r>
              <a:rPr lang="pl-PL" sz="2000" dirty="0" smtClean="0"/>
              <a:t> z literami itp.</a:t>
            </a:r>
            <a:endParaRPr lang="pl-PL" sz="20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000"/>
            <a:lum/>
          </a:blip>
          <a:srcRect/>
          <a:tile tx="0" ty="0" sx="100000" sy="100000" flip="none" algn="tl"/>
        </a:blipFill>
        <a:effectLst/>
      </p:bgPr>
    </p:bg>
    <p:spTree>
      <p:nvGrpSpPr>
        <p:cNvPr id="1" name=""/>
        <p:cNvGrpSpPr/>
        <p:nvPr/>
      </p:nvGrpSpPr>
      <p:grpSpPr>
        <a:xfrm>
          <a:off x="0" y="0"/>
          <a:ext cx="0" cy="0"/>
          <a:chOff x="0" y="0"/>
          <a:chExt cx="0" cy="0"/>
        </a:xfrm>
      </p:grpSpPr>
      <p:pic>
        <p:nvPicPr>
          <p:cNvPr id="4" name="Picture 2" descr="Znalezione obrazy dla zapytania: chłopiec i dziewczynka rysunek"/>
          <p:cNvPicPr>
            <a:picLocks noChangeAspect="1" noChangeArrowheads="1"/>
          </p:cNvPicPr>
          <p:nvPr/>
        </p:nvPicPr>
        <p:blipFill>
          <a:blip r:embed="rId3" cstate="print"/>
          <a:srcRect/>
          <a:stretch>
            <a:fillRect/>
          </a:stretch>
        </p:blipFill>
        <p:spPr bwMode="auto">
          <a:xfrm>
            <a:off x="2285984" y="214290"/>
            <a:ext cx="6288726" cy="4786346"/>
          </a:xfrm>
          <a:prstGeom prst="rect">
            <a:avLst/>
          </a:prstGeom>
          <a:noFill/>
        </p:spPr>
      </p:pic>
      <p:sp>
        <p:nvSpPr>
          <p:cNvPr id="5" name="Symbol zastępczy zawartości 2"/>
          <p:cNvSpPr>
            <a:spLocks noGrp="1"/>
          </p:cNvSpPr>
          <p:nvPr>
            <p:ph idx="1"/>
          </p:nvPr>
        </p:nvSpPr>
        <p:spPr>
          <a:xfrm>
            <a:off x="-357222" y="5072074"/>
            <a:ext cx="7901014" cy="1400172"/>
          </a:xfrm>
        </p:spPr>
        <p:txBody>
          <a:bodyPr/>
          <a:lstStyle/>
          <a:p>
            <a:pPr algn="ctr">
              <a:buNone/>
            </a:pPr>
            <a:r>
              <a:rPr lang="pl-PL" dirty="0" smtClean="0">
                <a:solidFill>
                  <a:srgbClr val="CC0099"/>
                </a:solidFill>
                <a:latin typeface="Gill Sans MT Ext Condensed Bold" pitchFamily="34" charset="-18"/>
              </a:rPr>
              <a:t>UDANEJ ZABAWY</a:t>
            </a:r>
            <a:endParaRPr lang="pl-PL" dirty="0" smtClean="0">
              <a:solidFill>
                <a:srgbClr val="CC0099"/>
              </a:solidFill>
              <a:latin typeface="Gill Sans MT Ext Condensed Bold" pitchFamily="34" charset="-18"/>
            </a:endParaRPr>
          </a:p>
          <a:p>
            <a:pPr algn="ctr">
              <a:buNone/>
            </a:pPr>
            <a:r>
              <a:rPr lang="pl-PL" dirty="0" smtClean="0">
                <a:solidFill>
                  <a:srgbClr val="CC0099"/>
                </a:solidFill>
                <a:latin typeface="Gill Sans MT Ext Condensed Bold" pitchFamily="34" charset="-18"/>
              </a:rPr>
              <a:t>WIĘCEJ </a:t>
            </a:r>
            <a:r>
              <a:rPr lang="pl-PL" dirty="0" smtClean="0">
                <a:solidFill>
                  <a:srgbClr val="CC0099"/>
                </a:solidFill>
                <a:latin typeface="Gill Sans MT Ext Condensed Bold" pitchFamily="34" charset="-18"/>
              </a:rPr>
              <a:t>POMYSŁÓW I ZABAW </a:t>
            </a:r>
            <a:r>
              <a:rPr lang="pl-PL" dirty="0" smtClean="0">
                <a:solidFill>
                  <a:srgbClr val="CC0099"/>
                </a:solidFill>
                <a:latin typeface="Gill Sans MT Ext Condensed Bold" pitchFamily="34" charset="-18"/>
              </a:rPr>
              <a:t>WKRÓTCE…</a:t>
            </a:r>
            <a:endParaRPr lang="pl-PL" dirty="0">
              <a:solidFill>
                <a:srgbClr val="CC0099"/>
              </a:solidFill>
              <a:latin typeface="Gill Sans MT Ext Condensed Bold" pitchFamily="34" charset="-1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3000"/>
            <a:lum/>
          </a:blip>
          <a:srcRect/>
          <a:tile tx="0" ty="0" sx="100000" sy="100000" flip="none" algn="tl"/>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latin typeface="Gill Sans Ultra Bold" pitchFamily="34" charset="-18"/>
              </a:rPr>
              <a:t>ZMYSŁ DOTYKU</a:t>
            </a:r>
            <a:endParaRPr lang="pl-PL" dirty="0"/>
          </a:p>
        </p:txBody>
      </p:sp>
      <p:sp>
        <p:nvSpPr>
          <p:cNvPr id="3" name="Symbol zastępczy zawartości 2"/>
          <p:cNvSpPr>
            <a:spLocks noGrp="1"/>
          </p:cNvSpPr>
          <p:nvPr>
            <p:ph idx="1"/>
          </p:nvPr>
        </p:nvSpPr>
        <p:spPr/>
        <p:txBody>
          <a:bodyPr>
            <a:normAutofit/>
          </a:bodyPr>
          <a:lstStyle/>
          <a:p>
            <a:pPr algn="just">
              <a:buBlip>
                <a:blip r:embed="rId2"/>
              </a:buBlip>
            </a:pPr>
            <a:r>
              <a:rPr lang="pl-PL" sz="2000" b="1" dirty="0" smtClean="0"/>
              <a:t>Zabawa w zgadywanie CO TO ZA PRZEDMIOT </a:t>
            </a:r>
            <a:r>
              <a:rPr lang="pl-PL" sz="2000" dirty="0" smtClean="0"/>
              <a:t>przez wyczuwanie. Prosimy,, aby dziecko bez patrzenia odgadło i wyjęło z torebki lub woreczka dany przedmiot, uprzednio umieszczony razem z innymi. Zabawę tę należy poprzedzić zapoznaniem dziecka z przedmiotami, które będą umieszczone w woreczku, nazywając je i dając dziecku do poznania dotykiem.</a:t>
            </a:r>
          </a:p>
          <a:p>
            <a:pPr algn="just">
              <a:buBlip>
                <a:blip r:embed="rId2"/>
              </a:buBlip>
            </a:pPr>
            <a:r>
              <a:rPr lang="pl-PL" sz="2000" b="1" dirty="0" smtClean="0"/>
              <a:t>Identyfikowanie różnych przedmiotów </a:t>
            </a:r>
            <a:r>
              <a:rPr lang="pl-PL" sz="2000" dirty="0" smtClean="0"/>
              <a:t>umieszczonych na stole. Łatwiejsze jest różnicowanie bardziej odmiennych przedmiotów i stopniowe zmniejszanie różnic.</a:t>
            </a:r>
            <a:endParaRPr lang="pl-PL"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latin typeface="Gill Sans Ultra Bold" pitchFamily="34" charset="-18"/>
              </a:rPr>
              <a:t>SCHEMAT CIAŁA</a:t>
            </a:r>
            <a:endParaRPr lang="pl-PL" dirty="0"/>
          </a:p>
        </p:txBody>
      </p:sp>
      <p:sp>
        <p:nvSpPr>
          <p:cNvPr id="3" name="Symbol zastępczy zawartości 2"/>
          <p:cNvSpPr>
            <a:spLocks noGrp="1"/>
          </p:cNvSpPr>
          <p:nvPr>
            <p:ph idx="1"/>
          </p:nvPr>
        </p:nvSpPr>
        <p:spPr/>
        <p:txBody>
          <a:bodyPr>
            <a:normAutofit/>
          </a:bodyPr>
          <a:lstStyle/>
          <a:p>
            <a:pPr algn="just">
              <a:buBlip>
                <a:blip r:embed="rId2"/>
              </a:buBlip>
            </a:pPr>
            <a:r>
              <a:rPr lang="pl-PL" sz="2000" b="1" dirty="0" smtClean="0"/>
              <a:t>Zabawa z piosenką </a:t>
            </a:r>
            <a:r>
              <a:rPr lang="pl-PL" sz="2000" dirty="0" smtClean="0"/>
              <a:t>„głowa, ramiona, kolana, pięty …”</a:t>
            </a:r>
          </a:p>
          <a:p>
            <a:pPr algn="ctr">
              <a:buNone/>
            </a:pPr>
            <a:r>
              <a:rPr lang="pl-PL" sz="2000" dirty="0" smtClean="0">
                <a:hlinkClick r:id="rId3"/>
              </a:rPr>
              <a:t>https://www.youtube.com/watch?v=30BVfTvlsrE</a:t>
            </a:r>
            <a:endParaRPr lang="pl-PL" sz="2000" dirty="0" smtClean="0"/>
          </a:p>
          <a:p>
            <a:pPr algn="just">
              <a:buBlip>
                <a:blip r:embed="rId2"/>
              </a:buBlip>
            </a:pPr>
            <a:r>
              <a:rPr lang="pl-PL" sz="2000" b="1" dirty="0" smtClean="0"/>
              <a:t>Obrysowywanie rąk</a:t>
            </a:r>
            <a:r>
              <a:rPr lang="pl-PL" sz="2000" dirty="0" smtClean="0"/>
              <a:t> położonych na papierze z rozstawionymi palcami i dorysowywanie przez dziecko np. paznokci. Można zabawę urozmaicić – najpierw dorosły obrysowuje rękę, a później dziecko. Dobrze nazywać i zaznaczać, czy jest to ręka lewa czy prawa. To samo można robić z innymi częściami ciała lub całym ciałem. Znajdujące się na papierze obrysy można wycinać. Wtedy ćwiczenie oprócz nauki schematu ciała rozszerzone jest o orientację przestrzenną i naukę kierunków.</a:t>
            </a:r>
            <a:endParaRPr lang="pl-PL"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latin typeface="Gill Sans Ultra Bold" pitchFamily="34" charset="-18"/>
              </a:rPr>
              <a:t>ZMYSŁ RÓWNOWAGI</a:t>
            </a:r>
            <a:endParaRPr lang="pl-PL" dirty="0"/>
          </a:p>
        </p:txBody>
      </p:sp>
      <p:sp>
        <p:nvSpPr>
          <p:cNvPr id="3" name="Symbol zastępczy zawartości 2"/>
          <p:cNvSpPr>
            <a:spLocks noGrp="1"/>
          </p:cNvSpPr>
          <p:nvPr>
            <p:ph idx="1"/>
          </p:nvPr>
        </p:nvSpPr>
        <p:spPr/>
        <p:txBody>
          <a:bodyPr>
            <a:normAutofit/>
          </a:bodyPr>
          <a:lstStyle/>
          <a:p>
            <a:pPr algn="just">
              <a:buBlip>
                <a:blip r:embed="rId2"/>
              </a:buBlip>
            </a:pPr>
            <a:r>
              <a:rPr lang="pl-PL" sz="2000" b="1" dirty="0" smtClean="0"/>
              <a:t>Chodzenie po podłodze po linii prostej </a:t>
            </a:r>
            <a:r>
              <a:rPr lang="pl-PL" sz="2000" dirty="0" smtClean="0"/>
              <a:t>(palce jednej stopy dotykają pięty drugiej stopy tzw. chodzenie </a:t>
            </a:r>
            <a:r>
              <a:rPr lang="pl-PL" sz="2000" dirty="0" err="1" smtClean="0"/>
              <a:t>tip</a:t>
            </a:r>
            <a:r>
              <a:rPr lang="pl-PL" sz="2000" dirty="0" smtClean="0"/>
              <a:t> top). Początkowo dziecko chodzi do przodu, następnie do tyłu i bokiem (w jedną i drugą stronę)</a:t>
            </a:r>
          </a:p>
          <a:p>
            <a:pPr algn="just">
              <a:buBlip>
                <a:blip r:embed="rId2"/>
              </a:buBlip>
            </a:pPr>
            <a:r>
              <a:rPr lang="pl-PL" sz="2000" b="1" dirty="0" smtClean="0"/>
              <a:t>Zabawa SKRZYŻOWANIA </a:t>
            </a:r>
            <a:r>
              <a:rPr lang="pl-PL" sz="2000" dirty="0" smtClean="0"/>
              <a:t>– poproś dziecko, aby pomogło Ci rozłożyć linę/sznurek na podłodze. Poproś, aby przeszło z jednego końca liny na drugi. Może łapać równowagę jak na linie do akrobacji, może też trzymać jedną stopę na linie a drugą na podłodze. Następnie poproś aby dziecko skrzyżowało linę. Ponownie poproś aby przeszło z jednego końca na drugi. Upewnij się że przechodzi przez skrzyżowanie, a nie skręca zgodnie z kierunkiem liny. </a:t>
            </a:r>
            <a:endParaRPr lang="pl-PL"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6000"/>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latin typeface="Gill Sans Ultra Bold" pitchFamily="34" charset="-18"/>
              </a:rPr>
              <a:t>ZMYSŁ POWONIENIA</a:t>
            </a:r>
            <a:endParaRPr lang="pl-PL" dirty="0"/>
          </a:p>
        </p:txBody>
      </p:sp>
      <p:sp>
        <p:nvSpPr>
          <p:cNvPr id="3" name="Symbol zastępczy zawartości 2"/>
          <p:cNvSpPr>
            <a:spLocks noGrp="1"/>
          </p:cNvSpPr>
          <p:nvPr>
            <p:ph idx="1"/>
          </p:nvPr>
        </p:nvSpPr>
        <p:spPr/>
        <p:txBody>
          <a:bodyPr>
            <a:normAutofit/>
          </a:bodyPr>
          <a:lstStyle/>
          <a:p>
            <a:pPr>
              <a:buBlip>
                <a:blip r:embed="rId2"/>
              </a:buBlip>
            </a:pPr>
            <a:r>
              <a:rPr lang="pl-PL" sz="2000" b="1" dirty="0" smtClean="0"/>
              <a:t>Ustawianie pojemników </a:t>
            </a:r>
            <a:r>
              <a:rPr lang="pl-PL" sz="2000" dirty="0" smtClean="0"/>
              <a:t>z zapachami od najbardziej przyjemnego do najbardziej niemiłego samodzielnie przez dziecko lub z naszą pomocą (pojemniki z zapachami tworzymy wg tego co znajdziemy w domu)</a:t>
            </a:r>
          </a:p>
          <a:p>
            <a:pPr>
              <a:buBlip>
                <a:blip r:embed="rId2"/>
              </a:buBlip>
            </a:pPr>
            <a:r>
              <a:rPr lang="pl-PL" sz="2000" b="1" dirty="0" smtClean="0"/>
              <a:t>Kojarzenie</a:t>
            </a:r>
            <a:r>
              <a:rPr lang="pl-PL" sz="2000" dirty="0" smtClean="0"/>
              <a:t> bez udziału wzroku zapachów z łazienki czy kuchni np. mydło, wanilia, płyn do kąpieli, perfumy, kawa mielona, proszek do prania, kakao.</a:t>
            </a:r>
            <a:endParaRPr lang="pl-PL"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latin typeface="Gill Sans Ultra Bold" pitchFamily="34" charset="-18"/>
              </a:rPr>
              <a:t>ZMYSŁ SMAKU</a:t>
            </a:r>
            <a:endParaRPr lang="pl-PL" dirty="0"/>
          </a:p>
        </p:txBody>
      </p:sp>
      <p:sp>
        <p:nvSpPr>
          <p:cNvPr id="3" name="Symbol zastępczy zawartości 2"/>
          <p:cNvSpPr>
            <a:spLocks noGrp="1"/>
          </p:cNvSpPr>
          <p:nvPr>
            <p:ph idx="1"/>
          </p:nvPr>
        </p:nvSpPr>
        <p:spPr/>
        <p:txBody>
          <a:bodyPr>
            <a:normAutofit/>
          </a:bodyPr>
          <a:lstStyle/>
          <a:p>
            <a:pPr>
              <a:buBlip>
                <a:blip r:embed="rId2"/>
              </a:buBlip>
            </a:pPr>
            <a:r>
              <a:rPr lang="pl-PL" sz="2000" b="1" dirty="0" smtClean="0"/>
              <a:t>Określanie smaków</a:t>
            </a:r>
            <a:r>
              <a:rPr lang="pl-PL" sz="2000" dirty="0" smtClean="0"/>
              <a:t>: słodkiego, gorzkiego, słonego, kwaśnego podczas degustacji, dobieranie do określonego smaku właściwego rysunku – dziecko ma zakryte oczy podczas degustacji. </a:t>
            </a:r>
          </a:p>
          <a:p>
            <a:pPr>
              <a:buBlip>
                <a:blip r:embed="rId2"/>
              </a:buBlip>
            </a:pPr>
            <a:r>
              <a:rPr lang="pl-PL" sz="2000" b="1" dirty="0" smtClean="0"/>
              <a:t>Kończenie zdań: </a:t>
            </a:r>
            <a:r>
              <a:rPr lang="pl-PL" sz="2000" dirty="0" smtClean="0"/>
              <a:t>Czekolada jest… Cytryna jest… Sól jest… itp.</a:t>
            </a:r>
            <a:endParaRPr lang="pl-PL"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6000"/>
            <a:lum/>
          </a:blip>
          <a:srcRect/>
          <a:tile tx="0" ty="0" sx="100000" sy="100000" flip="none" algn="tl"/>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latin typeface="Gill Sans Ultra Bold" pitchFamily="34" charset="-18"/>
              </a:rPr>
              <a:t>ZMYSŁ SŁUCHU</a:t>
            </a:r>
            <a:endParaRPr lang="pl-PL" dirty="0"/>
          </a:p>
        </p:txBody>
      </p:sp>
      <p:sp>
        <p:nvSpPr>
          <p:cNvPr id="3" name="Symbol zastępczy zawartości 2"/>
          <p:cNvSpPr>
            <a:spLocks noGrp="1"/>
          </p:cNvSpPr>
          <p:nvPr>
            <p:ph idx="1"/>
          </p:nvPr>
        </p:nvSpPr>
        <p:spPr/>
        <p:txBody>
          <a:bodyPr>
            <a:normAutofit/>
          </a:bodyPr>
          <a:lstStyle/>
          <a:p>
            <a:pPr>
              <a:buBlip>
                <a:blip r:embed="rId2"/>
              </a:buBlip>
            </a:pPr>
            <a:r>
              <a:rPr lang="pl-PL" sz="2000" b="1" dirty="0" smtClean="0"/>
              <a:t>Rozpoznawanie dźwięków </a:t>
            </a:r>
            <a:r>
              <a:rPr lang="pl-PL" sz="2000" dirty="0" smtClean="0"/>
              <a:t>przez zestawianie dźwięków różnych i podobnych. Prezentując nagranie, grającą zabawkę lub samemu naśladując dźwięki, które wytwarzają zwierzęta, przedmioty lub zjawiska w otoczeniu, proponujemy dziecku odgadywanie, zmieniając ich kolejność.</a:t>
            </a:r>
          </a:p>
          <a:p>
            <a:pPr>
              <a:buBlip>
                <a:blip r:embed="rId2"/>
              </a:buBlip>
            </a:pPr>
            <a:r>
              <a:rPr lang="pl-PL" sz="2000" b="1" dirty="0" smtClean="0"/>
              <a:t>„Który kolor wybierzesz?” </a:t>
            </a:r>
            <a:r>
              <a:rPr lang="pl-PL" sz="2000" dirty="0" smtClean="0"/>
              <a:t>– Rodzic rozkłada na podłodze kolorowe kartki: czerwoną, żółtą, brązową, różową. Uzgadnia z dzieckiem, jakimi głoskami zaczynają się nazwy kolorów. Następnie wypowiada różne słowa, np. czapka, czytanka, czarownica, czekolada, czereśnie, żaba, żółw, rzeka, rzodkiewka, żaglówka, ryby, ręcznik, radio, rekin, rak, balony, buda, balkon, bocian, bałwan. Gdy dziecko usłyszy słowo zaczynające się głoską cz – stają przy czerwonej planszy, słowo mające w nagłosie głoskę ż (</a:t>
            </a:r>
            <a:r>
              <a:rPr lang="pl-PL" sz="2000" dirty="0" err="1" smtClean="0"/>
              <a:t>rz</a:t>
            </a:r>
            <a:r>
              <a:rPr lang="pl-PL" sz="2000" dirty="0" smtClean="0"/>
              <a:t>) – podchodzą do żółtej itd.</a:t>
            </a:r>
            <a:endParaRPr lang="pl-PL"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000"/>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latin typeface="Gill Sans Ultra Bold" pitchFamily="34" charset="-18"/>
              </a:rPr>
              <a:t>ZMYSŁ WZROKU</a:t>
            </a:r>
            <a:endParaRPr lang="pl-PL" dirty="0"/>
          </a:p>
        </p:txBody>
      </p:sp>
      <p:sp>
        <p:nvSpPr>
          <p:cNvPr id="3" name="Symbol zastępczy zawartości 2"/>
          <p:cNvSpPr>
            <a:spLocks noGrp="1"/>
          </p:cNvSpPr>
          <p:nvPr>
            <p:ph idx="1"/>
          </p:nvPr>
        </p:nvSpPr>
        <p:spPr/>
        <p:txBody>
          <a:bodyPr>
            <a:normAutofit/>
          </a:bodyPr>
          <a:lstStyle/>
          <a:p>
            <a:pPr>
              <a:buBlip>
                <a:blip r:embed="rId2"/>
              </a:buBlip>
            </a:pPr>
            <a:r>
              <a:rPr lang="pl-PL" sz="2000" b="1" dirty="0" smtClean="0"/>
              <a:t>„OBRYSOWYWANIE” </a:t>
            </a:r>
            <a:r>
              <a:rPr lang="pl-PL" sz="2000" dirty="0" smtClean="0"/>
              <a:t>wzrokiem różnych narysowanych na papierze kształtów lub śledzenie ruchu, gdy pokazywane są one palcem lub ołówkiem z nasadką.</a:t>
            </a:r>
          </a:p>
          <a:p>
            <a:pPr>
              <a:buBlip>
                <a:blip r:embed="rId2"/>
              </a:buBlip>
            </a:pPr>
            <a:r>
              <a:rPr lang="pl-PL" sz="2000" b="1" dirty="0" smtClean="0"/>
              <a:t>Zabawy z szybkim mruganiem – </a:t>
            </a:r>
            <a:r>
              <a:rPr lang="pl-PL" sz="2000" dirty="0" smtClean="0"/>
              <a:t>dziecko liczy za pomocą mrugnięć zaczynając od dużych elementów ( np. liczba krzeseł w pokoju, liczba misiów w pudełku) przechodząc do drobnych elementów (np. wyrazy na stronie)</a:t>
            </a:r>
          </a:p>
          <a:p>
            <a:pPr>
              <a:buBlip>
                <a:blip r:embed="rId2"/>
              </a:buBlip>
            </a:pPr>
            <a:r>
              <a:rPr lang="pl-PL" sz="2000" b="1" dirty="0" smtClean="0"/>
              <a:t>Nawlekanie makaronowych rurek </a:t>
            </a:r>
            <a:r>
              <a:rPr lang="pl-PL" sz="2000" dirty="0" smtClean="0"/>
              <a:t>na sznurek – można polecić dziecku np. zrobienie naszyjnika z makaronu, paska do spodni itp.</a:t>
            </a:r>
            <a:endParaRPr lang="pl-PL" sz="2000" b="1" dirty="0"/>
          </a:p>
          <a:p>
            <a:endParaRPr lang="pl-PL"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latin typeface="Gill Sans Ultra Bold" pitchFamily="34" charset="-18"/>
              </a:rPr>
              <a:t>CZUCIE GŁĘBOKIE</a:t>
            </a:r>
            <a:endParaRPr lang="pl-PL" dirty="0"/>
          </a:p>
        </p:txBody>
      </p:sp>
      <p:sp>
        <p:nvSpPr>
          <p:cNvPr id="3" name="Symbol zastępczy zawartości 2"/>
          <p:cNvSpPr>
            <a:spLocks noGrp="1"/>
          </p:cNvSpPr>
          <p:nvPr>
            <p:ph idx="1"/>
          </p:nvPr>
        </p:nvSpPr>
        <p:spPr/>
        <p:txBody>
          <a:bodyPr>
            <a:normAutofit/>
          </a:bodyPr>
          <a:lstStyle/>
          <a:p>
            <a:pPr>
              <a:buBlip>
                <a:blip r:embed="rId2"/>
              </a:buBlip>
            </a:pPr>
            <a:r>
              <a:rPr lang="pl-PL" sz="2000" b="1" dirty="0" smtClean="0"/>
              <a:t>„Żółwie” </a:t>
            </a:r>
            <a:r>
              <a:rPr lang="pl-PL" sz="2000" dirty="0" smtClean="0"/>
              <a:t>– dziecko w klęku podpartym z poduszką/książką/woreczkiem umieszczonym na plecach przemieszcza się spokojnie, bez pośpiechu z jednego miejsca na drugie. Można utrudniać zabawę dodając tor przeszkód do przejścia.</a:t>
            </a:r>
          </a:p>
          <a:p>
            <a:pPr>
              <a:buBlip>
                <a:blip r:embed="rId2"/>
              </a:buBlip>
            </a:pPr>
            <a:r>
              <a:rPr lang="pl-PL" sz="2000" b="1" dirty="0" smtClean="0"/>
              <a:t>„Wstań i błyszcz” </a:t>
            </a:r>
            <a:r>
              <a:rPr lang="pl-PL" sz="2000" dirty="0" smtClean="0"/>
              <a:t>– Poproś dziecko aby usiadło na podłodze. Powiedz: „wymyślimy rożne sposoby na wstanie. Pokaż mi jak umiesz wstać.” Po tym jak dziecko od pozycji siedzącej przejdzie do siadu na stopach, zaproponuj aby spróbowało wstać:</a:t>
            </a:r>
          </a:p>
          <a:p>
            <a:pPr>
              <a:buFont typeface="Wingdings" pitchFamily="2" charset="2"/>
              <a:buChar char="ü"/>
            </a:pPr>
            <a:r>
              <a:rPr lang="pl-PL" sz="2000" dirty="0" smtClean="0"/>
              <a:t>Podpierając się jedną ręką</a:t>
            </a:r>
          </a:p>
          <a:p>
            <a:pPr>
              <a:buFont typeface="Wingdings" pitchFamily="2" charset="2"/>
              <a:buChar char="ü"/>
            </a:pPr>
            <a:r>
              <a:rPr lang="pl-PL" sz="2000" dirty="0" smtClean="0"/>
              <a:t>Nie podpierając się żadną ręką</a:t>
            </a:r>
          </a:p>
          <a:p>
            <a:pPr>
              <a:buFont typeface="Wingdings" pitchFamily="2" charset="2"/>
              <a:buChar char="ü"/>
            </a:pPr>
            <a:r>
              <a:rPr lang="pl-PL" sz="2000" dirty="0" smtClean="0"/>
              <a:t>Z zamkniętymi oczami</a:t>
            </a:r>
          </a:p>
          <a:p>
            <a:pPr>
              <a:buFont typeface="Wingdings" pitchFamily="2" charset="2"/>
              <a:buChar char="ü"/>
            </a:pPr>
            <a:r>
              <a:rPr lang="pl-PL" sz="2000" dirty="0" smtClean="0"/>
              <a:t>Kiwając się do przodu i do tyłu, żeby rozbujać ciało</a:t>
            </a:r>
            <a:endParaRPr lang="pl-PL"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987</Words>
  <Application>Microsoft Office PowerPoint</Application>
  <PresentationFormat>Pokaz na ekranie (4:3)</PresentationFormat>
  <Paragraphs>43</Paragraphs>
  <Slides>12</Slides>
  <Notes>0</Notes>
  <HiddenSlides>0</HiddenSlides>
  <MMClips>0</MMClips>
  <ScaleCrop>false</ScaleCrop>
  <HeadingPairs>
    <vt:vector size="4" baseType="variant">
      <vt:variant>
        <vt:lpstr>Motyw</vt:lpstr>
      </vt:variant>
      <vt:variant>
        <vt:i4>1</vt:i4>
      </vt:variant>
      <vt:variant>
        <vt:lpstr>Tytuły slajdów</vt:lpstr>
      </vt:variant>
      <vt:variant>
        <vt:i4>12</vt:i4>
      </vt:variant>
    </vt:vector>
  </HeadingPairs>
  <TitlesOfParts>
    <vt:vector size="13" baseType="lpstr">
      <vt:lpstr>Motyw pakietu Office</vt:lpstr>
      <vt:lpstr>Slajd 1</vt:lpstr>
      <vt:lpstr>ZMYSŁ DOTYKU</vt:lpstr>
      <vt:lpstr>SCHEMAT CIAŁA</vt:lpstr>
      <vt:lpstr>ZMYSŁ RÓWNOWAGI</vt:lpstr>
      <vt:lpstr>ZMYSŁ POWONIENIA</vt:lpstr>
      <vt:lpstr>ZMYSŁ SMAKU</vt:lpstr>
      <vt:lpstr>ZMYSŁ SŁUCHU</vt:lpstr>
      <vt:lpstr>ZMYSŁ WZROKU</vt:lpstr>
      <vt:lpstr>CZUCIE GŁĘBOKIE</vt:lpstr>
      <vt:lpstr>KONTROLA POSTAWY</vt:lpstr>
      <vt:lpstr>UKŁAD PRZEDSIONKOWY</vt:lpstr>
      <vt:lpstr>Slajd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Nikola</dc:creator>
  <cp:lastModifiedBy>Nikola</cp:lastModifiedBy>
  <cp:revision>15</cp:revision>
  <dcterms:created xsi:type="dcterms:W3CDTF">2020-03-25T10:15:16Z</dcterms:created>
  <dcterms:modified xsi:type="dcterms:W3CDTF">2020-03-25T12:53:36Z</dcterms:modified>
</cp:coreProperties>
</file>